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60" r:id="rId2"/>
    <p:sldId id="263" r:id="rId3"/>
    <p:sldId id="264" r:id="rId4"/>
    <p:sldId id="266" r:id="rId5"/>
    <p:sldId id="267" r:id="rId6"/>
    <p:sldId id="268" r:id="rId7"/>
    <p:sldId id="269" r:id="rId8"/>
    <p:sldId id="271" r:id="rId9"/>
    <p:sldId id="273" r:id="rId10"/>
    <p:sldId id="277" r:id="rId11"/>
    <p:sldId id="279" r:id="rId12"/>
    <p:sldId id="280" r:id="rId13"/>
    <p:sldId id="283" r:id="rId14"/>
    <p:sldId id="282" r:id="rId15"/>
    <p:sldId id="284" r:id="rId16"/>
    <p:sldId id="285" r:id="rId17"/>
    <p:sldId id="276" r:id="rId18"/>
    <p:sldId id="274" r:id="rId19"/>
    <p:sldId id="275" r:id="rId20"/>
    <p:sldId id="287" r:id="rId21"/>
    <p:sldId id="288" r:id="rId22"/>
    <p:sldId id="265" r:id="rId23"/>
    <p:sldId id="289" r:id="rId24"/>
  </p:sldIdLst>
  <p:sldSz cx="9144000" cy="6858000" type="screen4x3"/>
  <p:notesSz cx="7099300" cy="10234613"/>
  <p:custDataLst>
    <p:tags r:id="rId27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D626"/>
    <a:srgbClr val="E3FFDF"/>
    <a:srgbClr val="CBFFB1"/>
    <a:srgbClr val="BCFF8F"/>
    <a:srgbClr val="00CCFF"/>
    <a:srgbClr val="C0C0C0"/>
    <a:srgbClr val="00FFFF"/>
    <a:srgbClr val="FAFD00"/>
    <a:srgbClr val="EAEC5E"/>
    <a:srgbClr val="C1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8" autoAdjust="0"/>
    <p:restoredTop sz="89178" autoAdjust="0"/>
  </p:normalViewPr>
  <p:slideViewPr>
    <p:cSldViewPr>
      <p:cViewPr varScale="1">
        <p:scale>
          <a:sx n="66" d="100"/>
          <a:sy n="66" d="100"/>
        </p:scale>
        <p:origin x="864" y="72"/>
      </p:cViewPr>
      <p:guideLst>
        <p:guide orient="horz" pos="4247"/>
        <p:guide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-3156" y="-126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notes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2175"/>
            <a:ext cx="478472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5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8691563" y="85725"/>
            <a:ext cx="336550" cy="6121400"/>
            <a:chOff x="5475" y="54"/>
            <a:chExt cx="212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179388" y="115888"/>
            <a:ext cx="8424862" cy="2736850"/>
          </a:xfrm>
        </p:spPr>
        <p:txBody>
          <a:bodyPr anchor="b" anchorCtr="1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de-AT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179388" y="2997200"/>
            <a:ext cx="8424862" cy="1439863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600"/>
            </a:lvl1pPr>
          </a:lstStyle>
          <a:p>
            <a:r>
              <a:rPr lang="de-AT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75" y="44450"/>
            <a:ext cx="2212975" cy="6337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44450"/>
            <a:ext cx="6491287" cy="6337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9388" y="908050"/>
            <a:ext cx="8856662" cy="5473700"/>
          </a:xfrm>
        </p:spPr>
        <p:txBody>
          <a:bodyPr/>
          <a:lstStyle/>
          <a:p>
            <a:pPr lvl="0"/>
            <a:endParaRPr lang="de-AT" noProof="0" smtClean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063" y="908050"/>
            <a:ext cx="43767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08050"/>
            <a:ext cx="4378325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534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27238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2395" name="Freeform 11"/>
          <p:cNvSpPr>
            <a:spLocks/>
          </p:cNvSpPr>
          <p:nvPr/>
        </p:nvSpPr>
        <p:spPr bwMode="auto">
          <a:xfrm>
            <a:off x="115888" y="85725"/>
            <a:ext cx="8912225" cy="669925"/>
          </a:xfrm>
          <a:custGeom>
            <a:avLst/>
            <a:gdLst/>
            <a:ahLst/>
            <a:cxnLst>
              <a:cxn ang="0">
                <a:pos x="5614" y="422"/>
              </a:cxn>
              <a:cxn ang="0">
                <a:pos x="202" y="422"/>
              </a:cxn>
              <a:cxn ang="0">
                <a:pos x="202" y="422"/>
              </a:cxn>
              <a:cxn ang="0">
                <a:pos x="180" y="422"/>
              </a:cxn>
              <a:cxn ang="0">
                <a:pos x="161" y="418"/>
              </a:cxn>
              <a:cxn ang="0">
                <a:pos x="141" y="413"/>
              </a:cxn>
              <a:cxn ang="0">
                <a:pos x="123" y="407"/>
              </a:cxn>
              <a:cxn ang="0">
                <a:pos x="106" y="397"/>
              </a:cxn>
              <a:cxn ang="0">
                <a:pos x="89" y="387"/>
              </a:cxn>
              <a:cxn ang="0">
                <a:pos x="74" y="375"/>
              </a:cxn>
              <a:cxn ang="0">
                <a:pos x="59" y="361"/>
              </a:cxn>
              <a:cxn ang="0">
                <a:pos x="45" y="346"/>
              </a:cxn>
              <a:cxn ang="0">
                <a:pos x="34" y="329"/>
              </a:cxn>
              <a:cxn ang="0">
                <a:pos x="24" y="313"/>
              </a:cxn>
              <a:cxn ang="0">
                <a:pos x="15" y="294"/>
              </a:cxn>
              <a:cxn ang="0">
                <a:pos x="8" y="274"/>
              </a:cxn>
              <a:cxn ang="0">
                <a:pos x="3" y="254"/>
              </a:cxn>
              <a:cxn ang="0">
                <a:pos x="2" y="234"/>
              </a:cxn>
              <a:cxn ang="0">
                <a:pos x="0" y="212"/>
              </a:cxn>
              <a:cxn ang="0">
                <a:pos x="0" y="212"/>
              </a:cxn>
              <a:cxn ang="0">
                <a:pos x="2" y="190"/>
              </a:cxn>
              <a:cxn ang="0">
                <a:pos x="3" y="168"/>
              </a:cxn>
              <a:cxn ang="0">
                <a:pos x="8" y="148"/>
              </a:cxn>
              <a:cxn ang="0">
                <a:pos x="15" y="129"/>
              </a:cxn>
              <a:cxn ang="0">
                <a:pos x="24" y="111"/>
              </a:cxn>
              <a:cxn ang="0">
                <a:pos x="34" y="92"/>
              </a:cxn>
              <a:cxn ang="0">
                <a:pos x="45" y="77"/>
              </a:cxn>
              <a:cxn ang="0">
                <a:pos x="59" y="62"/>
              </a:cxn>
              <a:cxn ang="0">
                <a:pos x="72" y="49"/>
              </a:cxn>
              <a:cxn ang="0">
                <a:pos x="89" y="37"/>
              </a:cxn>
              <a:cxn ang="0">
                <a:pos x="106" y="25"/>
              </a:cxn>
              <a:cxn ang="0">
                <a:pos x="123" y="17"/>
              </a:cxn>
              <a:cxn ang="0">
                <a:pos x="141" y="10"/>
              </a:cxn>
              <a:cxn ang="0">
                <a:pos x="160" y="5"/>
              </a:cxn>
              <a:cxn ang="0">
                <a:pos x="180" y="2"/>
              </a:cxn>
              <a:cxn ang="0">
                <a:pos x="200" y="0"/>
              </a:cxn>
              <a:cxn ang="0">
                <a:pos x="5614" y="0"/>
              </a:cxn>
              <a:cxn ang="0">
                <a:pos x="5614" y="422"/>
              </a:cxn>
            </a:cxnLst>
            <a:rect l="0" t="0" r="r" b="b"/>
            <a:pathLst>
              <a:path w="5614" h="422">
                <a:moveTo>
                  <a:pt x="5614" y="422"/>
                </a:moveTo>
                <a:lnTo>
                  <a:pt x="202" y="422"/>
                </a:lnTo>
                <a:lnTo>
                  <a:pt x="202" y="422"/>
                </a:lnTo>
                <a:lnTo>
                  <a:pt x="180" y="422"/>
                </a:lnTo>
                <a:lnTo>
                  <a:pt x="161" y="418"/>
                </a:lnTo>
                <a:lnTo>
                  <a:pt x="141" y="413"/>
                </a:lnTo>
                <a:lnTo>
                  <a:pt x="123" y="407"/>
                </a:lnTo>
                <a:lnTo>
                  <a:pt x="106" y="397"/>
                </a:lnTo>
                <a:lnTo>
                  <a:pt x="89" y="387"/>
                </a:lnTo>
                <a:lnTo>
                  <a:pt x="74" y="375"/>
                </a:lnTo>
                <a:lnTo>
                  <a:pt x="59" y="361"/>
                </a:lnTo>
                <a:lnTo>
                  <a:pt x="45" y="346"/>
                </a:lnTo>
                <a:lnTo>
                  <a:pt x="34" y="329"/>
                </a:lnTo>
                <a:lnTo>
                  <a:pt x="24" y="313"/>
                </a:lnTo>
                <a:lnTo>
                  <a:pt x="15" y="294"/>
                </a:lnTo>
                <a:lnTo>
                  <a:pt x="8" y="274"/>
                </a:lnTo>
                <a:lnTo>
                  <a:pt x="3" y="254"/>
                </a:lnTo>
                <a:lnTo>
                  <a:pt x="2" y="234"/>
                </a:lnTo>
                <a:lnTo>
                  <a:pt x="0" y="212"/>
                </a:lnTo>
                <a:lnTo>
                  <a:pt x="0" y="212"/>
                </a:lnTo>
                <a:lnTo>
                  <a:pt x="2" y="190"/>
                </a:lnTo>
                <a:lnTo>
                  <a:pt x="3" y="168"/>
                </a:lnTo>
                <a:lnTo>
                  <a:pt x="8" y="148"/>
                </a:lnTo>
                <a:lnTo>
                  <a:pt x="15" y="129"/>
                </a:lnTo>
                <a:lnTo>
                  <a:pt x="24" y="111"/>
                </a:lnTo>
                <a:lnTo>
                  <a:pt x="34" y="92"/>
                </a:lnTo>
                <a:lnTo>
                  <a:pt x="45" y="77"/>
                </a:lnTo>
                <a:lnTo>
                  <a:pt x="59" y="62"/>
                </a:lnTo>
                <a:lnTo>
                  <a:pt x="72" y="49"/>
                </a:lnTo>
                <a:lnTo>
                  <a:pt x="89" y="37"/>
                </a:lnTo>
                <a:lnTo>
                  <a:pt x="106" y="25"/>
                </a:lnTo>
                <a:lnTo>
                  <a:pt x="123" y="17"/>
                </a:lnTo>
                <a:lnTo>
                  <a:pt x="141" y="10"/>
                </a:lnTo>
                <a:lnTo>
                  <a:pt x="160" y="5"/>
                </a:lnTo>
                <a:lnTo>
                  <a:pt x="180" y="2"/>
                </a:lnTo>
                <a:lnTo>
                  <a:pt x="200" y="0"/>
                </a:lnTo>
                <a:lnTo>
                  <a:pt x="5614" y="0"/>
                </a:lnTo>
                <a:lnTo>
                  <a:pt x="5614" y="422"/>
                </a:lnTo>
                <a:close/>
              </a:path>
            </a:pathLst>
          </a:custGeom>
          <a:solidFill>
            <a:srgbClr val="2AA3D8"/>
          </a:solidFill>
          <a:ln w="15875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272409" name="Freeform 25"/>
          <p:cNvSpPr>
            <a:spLocks/>
          </p:cNvSpPr>
          <p:nvPr/>
        </p:nvSpPr>
        <p:spPr bwMode="auto">
          <a:xfrm>
            <a:off x="8470900" y="531813"/>
            <a:ext cx="43180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2" y="0"/>
              </a:cxn>
              <a:cxn ang="0">
                <a:pos x="0" y="0"/>
              </a:cxn>
            </a:cxnLst>
            <a:rect l="0" t="0" r="r" b="b"/>
            <a:pathLst>
              <a:path w="272">
                <a:moveTo>
                  <a:pt x="0" y="0"/>
                </a:moveTo>
                <a:lnTo>
                  <a:pt x="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4450"/>
            <a:ext cx="7761287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smtClean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 smtClean="0"/>
              <a:t>Text</a:t>
            </a:r>
          </a:p>
          <a:p>
            <a:pPr lvl="1"/>
            <a:r>
              <a:rPr lang="de-AT" dirty="0" smtClean="0"/>
              <a:t>Text</a:t>
            </a:r>
          </a:p>
          <a:p>
            <a:pPr lvl="2"/>
            <a:r>
              <a:rPr lang="de-AT" dirty="0" smtClean="0"/>
              <a:t>Text</a:t>
            </a:r>
          </a:p>
          <a:p>
            <a:pPr lvl="3"/>
            <a:r>
              <a:rPr lang="de-AT" dirty="0" smtClean="0"/>
              <a:t>Text</a:t>
            </a:r>
          </a:p>
          <a:p>
            <a:pPr lvl="4"/>
            <a:r>
              <a:rPr lang="de-AT" dirty="0" smtClean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11925"/>
            <a:ext cx="3671887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0663" y="6507163"/>
            <a:ext cx="10795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pic>
        <p:nvPicPr>
          <p:cNvPr id="30" name="Picture 31" descr="TU_Signet_white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795" y="156368"/>
            <a:ext cx="527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011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000">
          <a:solidFill>
            <a:schemeClr val="tx1"/>
          </a:solidFill>
          <a:latin typeface="+mn-lt"/>
        </a:defRPr>
      </a:lvl2pPr>
      <a:lvl3pPr marL="1346200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800">
          <a:solidFill>
            <a:schemeClr val="tx1"/>
          </a:solidFill>
          <a:latin typeface="+mn-lt"/>
        </a:defRPr>
      </a:lvl3pPr>
      <a:lvl4pPr marL="1792288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600">
          <a:solidFill>
            <a:schemeClr val="tx1"/>
          </a:solidFill>
          <a:latin typeface="+mn-lt"/>
        </a:defRPr>
      </a:lvl4pPr>
      <a:lvl5pPr marL="2239963" indent="-2682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5pPr>
      <a:lvl6pPr marL="26971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6pPr>
      <a:lvl7pPr marL="31543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7pPr>
      <a:lvl8pPr marL="36115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8pPr>
      <a:lvl9pPr marL="40687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5400" dirty="0" smtClean="0"/>
              <a:t>Remote Rendering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de-AT" sz="2800" b="0" dirty="0"/>
              <a:t>VU Echtzeit-Visualisierung</a:t>
            </a:r>
            <a:endParaRPr lang="en-US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David </a:t>
            </a:r>
            <a:r>
              <a:rPr lang="en-US" dirty="0" err="1" smtClean="0"/>
              <a:t>Pfahler</a:t>
            </a:r>
            <a:r>
              <a:rPr lang="en-US" dirty="0" smtClean="0"/>
              <a:t> and Bernhard Rainer</a:t>
            </a:r>
            <a:endParaRPr lang="en-US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22313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Screen Tiling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856662" cy="1512838"/>
          </a:xfrm>
        </p:spPr>
        <p:txBody>
          <a:bodyPr/>
          <a:lstStyle/>
          <a:p>
            <a:pPr eaLnBrk="1" hangingPunct="1">
              <a:buNone/>
            </a:pPr>
            <a:r>
              <a:rPr lang="en-US" dirty="0" smtClean="0"/>
              <a:t>Problem: How to render correctly projected</a:t>
            </a:r>
          </a:p>
          <a:p>
            <a:pPr eaLnBrk="1" hangingPunct="1">
              <a:buNone/>
            </a:pPr>
            <a:r>
              <a:rPr lang="en-US" dirty="0" smtClean="0"/>
              <a:t>geometry only onto a part of the screen?</a:t>
            </a:r>
          </a:p>
          <a:p>
            <a:pPr eaLnBrk="1" hangingPunct="1">
              <a:buNone/>
            </a:pPr>
            <a:endParaRPr lang="en-US" dirty="0" smtClean="0"/>
          </a:p>
          <a:p>
            <a:pPr eaLnBrk="1" hangingPunct="1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 smtClean="0"/>
              <a:t>David </a:t>
            </a:r>
            <a:r>
              <a:rPr lang="de-AT" dirty="0" err="1" smtClean="0"/>
              <a:t>Pfahler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0489733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Screen Tiling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Oblique perspective projection</a:t>
            </a:r>
          </a:p>
          <a:p>
            <a:pPr lvl="1"/>
            <a:r>
              <a:rPr lang="en-GB" dirty="0" smtClean="0"/>
              <a:t>Creates asymmetric view frustum</a:t>
            </a:r>
          </a:p>
          <a:p>
            <a:pPr lvl="1"/>
            <a:r>
              <a:rPr lang="en-GB" dirty="0" smtClean="0"/>
              <a:t>Uses left, top, bottom and right parameter scaling the near plane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  <p:pic>
        <p:nvPicPr>
          <p:cNvPr id="2051" name="Picture 3" descr="C:\Users\Bernhard\Desktop\Oblique_perspective_view_frustu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140968"/>
            <a:ext cx="7508254" cy="31619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Screen Tiling	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can we translate our usual perspective projection into an oblique projection?</a:t>
            </a:r>
          </a:p>
          <a:p>
            <a:pPr lvl="1"/>
            <a:r>
              <a:rPr lang="en-GB" dirty="0" smtClean="0"/>
              <a:t>top = </a:t>
            </a:r>
            <a:r>
              <a:rPr lang="en-GB" b="1" dirty="0" err="1" smtClean="0"/>
              <a:t>np</a:t>
            </a:r>
            <a:r>
              <a:rPr lang="en-GB" dirty="0" smtClean="0"/>
              <a:t> * tan(</a:t>
            </a:r>
            <a:r>
              <a:rPr lang="en-GB" b="1" dirty="0" err="1" smtClean="0"/>
              <a:t>fov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bottom = -top</a:t>
            </a:r>
          </a:p>
          <a:p>
            <a:pPr lvl="1"/>
            <a:r>
              <a:rPr lang="en-GB" dirty="0" smtClean="0"/>
              <a:t>left = bottom * </a:t>
            </a:r>
            <a:r>
              <a:rPr lang="en-GB" b="1" dirty="0" smtClean="0"/>
              <a:t>aspect</a:t>
            </a:r>
          </a:p>
          <a:p>
            <a:pPr lvl="1"/>
            <a:r>
              <a:rPr lang="en-GB" dirty="0" smtClean="0"/>
              <a:t>right = top * </a:t>
            </a:r>
            <a:r>
              <a:rPr lang="en-GB" b="1" dirty="0" smtClean="0"/>
              <a:t>aspect</a:t>
            </a:r>
          </a:p>
          <a:p>
            <a:r>
              <a:rPr lang="en-GB" dirty="0" smtClean="0"/>
              <a:t>Scale parameters to address only certain parts of the screen. 	</a:t>
            </a:r>
          </a:p>
          <a:p>
            <a:pPr lvl="1"/>
            <a:r>
              <a:rPr lang="en-GB" dirty="0" smtClean="0"/>
              <a:t>For example: Render left half of the screen: right = 0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Screen Tiling</a:t>
            </a:r>
            <a:endParaRPr lang="en-GB" dirty="0"/>
          </a:p>
        </p:txBody>
      </p:sp>
      <p:pic>
        <p:nvPicPr>
          <p:cNvPr id="6" name="Inhaltsplatzhalter 5" descr="Matrix_cod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82844" y="1396686"/>
            <a:ext cx="8049749" cy="449642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sp>
        <p:nvSpPr>
          <p:cNvPr id="8" name="Textfeld 7"/>
          <p:cNvSpPr txBox="1"/>
          <p:nvPr/>
        </p:nvSpPr>
        <p:spPr>
          <a:xfrm>
            <a:off x="323528" y="836712"/>
            <a:ext cx="83529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/>
              <a:t>Thanks Unity!!!! </a:t>
            </a:r>
            <a:r>
              <a:rPr lang="en-US" sz="3200" dirty="0" smtClean="0">
                <a:sym typeface="Wingdings" panose="05000000000000000000" pitchFamily="2" charset="2"/>
              </a:rPr>
              <a:t></a:t>
            </a:r>
            <a:r>
              <a:rPr lang="en-GB" sz="3000" dirty="0" smtClean="0"/>
              <a:t> </a:t>
            </a:r>
          </a:p>
          <a:p>
            <a:endParaRPr lang="en-GB" dirty="0"/>
          </a:p>
        </p:txBody>
      </p:sp>
      <p:sp>
        <p:nvSpPr>
          <p:cNvPr id="9" name="Textfeld 8"/>
          <p:cNvSpPr txBox="1"/>
          <p:nvPr/>
        </p:nvSpPr>
        <p:spPr>
          <a:xfrm>
            <a:off x="539552" y="5949280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http://docs.unity3d.com/ScriptReference/Camera-projectionMatrix.html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Screen Tiling</a:t>
            </a:r>
            <a:endParaRPr lang="en-GB" dirty="0"/>
          </a:p>
        </p:txBody>
      </p:sp>
      <p:pic>
        <p:nvPicPr>
          <p:cNvPr id="6" name="Inhaltsplatzhalter 5" descr="uU4K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69344" y="2330450"/>
            <a:ext cx="4476750" cy="262890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Screen Tiling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Set size of render target to the size of the tile</a:t>
            </a:r>
          </a:p>
          <a:p>
            <a:r>
              <a:rPr lang="en-GB" dirty="0" smtClean="0"/>
              <a:t>Render your scene</a:t>
            </a:r>
          </a:p>
          <a:p>
            <a:pPr lvl="1"/>
            <a:r>
              <a:rPr lang="en-GB" dirty="0" smtClean="0"/>
              <a:t>Perform sophisticated culling</a:t>
            </a:r>
          </a:p>
          <a:p>
            <a:r>
              <a:rPr lang="en-GB" dirty="0" smtClean="0"/>
              <a:t>Composing the image </a:t>
            </a:r>
          </a:p>
          <a:p>
            <a:pPr lvl="1"/>
            <a:r>
              <a:rPr lang="en-GB" dirty="0" smtClean="0"/>
              <a:t>Render scaled and biased full screen quads to the render target</a:t>
            </a:r>
          </a:p>
          <a:p>
            <a:pPr lvl="1"/>
            <a:r>
              <a:rPr lang="en-GB" dirty="0" smtClean="0"/>
              <a:t>For example: left half of the screen</a:t>
            </a:r>
          </a:p>
          <a:p>
            <a:pPr lvl="1">
              <a:buNone/>
            </a:pPr>
            <a:r>
              <a:rPr lang="en-GB" dirty="0" smtClean="0"/>
              <a:t>	(0,0),(0.5,0),(0.5,1,)(1,0)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Screen Tiling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our application we perform a simple </a:t>
            </a:r>
            <a:r>
              <a:rPr lang="en-GB" dirty="0" err="1" smtClean="0"/>
              <a:t>raycast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Render bounding box into buffers using the oblique projection</a:t>
            </a:r>
          </a:p>
          <a:p>
            <a:pPr lvl="1"/>
            <a:r>
              <a:rPr lang="en-GB" dirty="0" smtClean="0"/>
              <a:t>Perform per pixel </a:t>
            </a:r>
            <a:r>
              <a:rPr lang="en-GB" dirty="0" err="1" smtClean="0"/>
              <a:t>raycast</a:t>
            </a:r>
            <a:r>
              <a:rPr lang="en-GB" dirty="0" smtClean="0"/>
              <a:t> with full screen quad on the render target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Demo</a:t>
            </a:r>
            <a:endParaRPr lang="en-US" dirty="0"/>
          </a:p>
          <a:p>
            <a:pPr eaLnBrk="1" hangingPunct="1"/>
            <a:r>
              <a:rPr lang="en-US" dirty="0" smtClean="0"/>
              <a:t>Screen Tiling</a:t>
            </a:r>
          </a:p>
          <a:p>
            <a:pPr eaLnBrk="1" hangingPunct="1"/>
            <a:r>
              <a:rPr lang="en-US" b="1" dirty="0" smtClean="0"/>
              <a:t>Network Communication in Unity</a:t>
            </a:r>
          </a:p>
          <a:p>
            <a:pPr eaLnBrk="1" hangingPunct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0489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Communication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4775199" cy="5473700"/>
          </a:xfrm>
        </p:spPr>
        <p:txBody>
          <a:bodyPr/>
          <a:lstStyle/>
          <a:p>
            <a:r>
              <a:rPr lang="de-AT" dirty="0"/>
              <a:t>High </a:t>
            </a:r>
            <a:r>
              <a:rPr lang="de-AT" dirty="0" err="1"/>
              <a:t>level</a:t>
            </a:r>
            <a:r>
              <a:rPr lang="de-AT" dirty="0"/>
              <a:t> </a:t>
            </a:r>
            <a:r>
              <a:rPr lang="de-AT" dirty="0" err="1"/>
              <a:t>scripting</a:t>
            </a:r>
            <a:r>
              <a:rPr lang="de-AT" dirty="0"/>
              <a:t> </a:t>
            </a:r>
            <a:r>
              <a:rPr lang="de-AT" dirty="0" smtClean="0"/>
              <a:t>API</a:t>
            </a:r>
          </a:p>
          <a:p>
            <a:pPr lvl="1"/>
            <a:r>
              <a:rPr lang="en-US" dirty="0" smtClean="0"/>
              <a:t>Super simple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  <a:p>
            <a:pPr lvl="1"/>
            <a:r>
              <a:rPr lang="en-US" dirty="0" smtClean="0"/>
              <a:t>Only UDP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de-AT" dirty="0" smtClean="0"/>
          </a:p>
          <a:p>
            <a:r>
              <a:rPr lang="en-US" dirty="0" smtClean="0"/>
              <a:t>Low Level API</a:t>
            </a:r>
          </a:p>
          <a:p>
            <a:pPr lvl="1"/>
            <a:r>
              <a:rPr lang="en-US" dirty="0" smtClean="0"/>
              <a:t>More Configuration possibilities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But complex </a:t>
            </a:r>
            <a:endParaRPr lang="de-AT" dirty="0" smtClean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87" y="2097087"/>
            <a:ext cx="3810000" cy="3095625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094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Communication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8856662" cy="266496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6DD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//create configuration containing one reliable channel</a:t>
            </a:r>
            <a: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AT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m_CommunicationChannel</a:t>
            </a:r>
            <a: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AT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m_Config.</a:t>
            </a:r>
            <a:r>
              <a:rPr lang="de-AT" sz="28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AddChannel</a:t>
            </a:r>
            <a: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A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AT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QosType.</a:t>
            </a:r>
            <a:r>
              <a:rPr lang="de-AT" sz="2800" b="1" dirty="0" err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UnreliableFragmented</a:t>
            </a:r>
            <a:r>
              <a:rPr lang="de-A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AT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79389" y="3573016"/>
            <a:ext cx="8856662" cy="2808734"/>
          </a:xfrm>
        </p:spPr>
        <p:txBody>
          <a:bodyPr/>
          <a:lstStyle/>
          <a:p>
            <a:r>
              <a:rPr lang="en-US" dirty="0" smtClean="0"/>
              <a:t>Relatively easy channel configuration.</a:t>
            </a:r>
          </a:p>
          <a:p>
            <a:r>
              <a:rPr lang="en-US" dirty="0" smtClean="0"/>
              <a:t>Also possible to configure maximal number of connections.</a:t>
            </a:r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7786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pPr eaLnBrk="1" hangingPunct="1"/>
            <a:r>
              <a:rPr lang="en-US" smtClean="0"/>
              <a:t>Motivation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54550" y="908050"/>
            <a:ext cx="4371975" cy="54737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Huge volume </a:t>
            </a:r>
            <a:r>
              <a:rPr lang="en-US" sz="2800" dirty="0"/>
              <a:t>d</a:t>
            </a:r>
            <a:r>
              <a:rPr lang="en-US" sz="2800" dirty="0" smtClean="0"/>
              <a:t>ata </a:t>
            </a:r>
            <a:r>
              <a:rPr lang="en-US" sz="2800" dirty="0"/>
              <a:t>s</a:t>
            </a:r>
            <a:r>
              <a:rPr lang="en-US" sz="2800" dirty="0" smtClean="0"/>
              <a:t>ets</a:t>
            </a:r>
          </a:p>
          <a:p>
            <a:pPr eaLnBrk="1" hangingPunct="1"/>
            <a:r>
              <a:rPr lang="en-US" sz="2800" dirty="0" smtClean="0"/>
              <a:t>Portable devices for patient communication (Tablets …)</a:t>
            </a:r>
          </a:p>
          <a:p>
            <a:pPr eaLnBrk="1" hangingPunct="1"/>
            <a:r>
              <a:rPr lang="en-US" sz="2800" dirty="0" smtClean="0"/>
              <a:t>Computational Expensive </a:t>
            </a:r>
            <a:r>
              <a:rPr lang="en-US" sz="2800" dirty="0" err="1" smtClean="0"/>
              <a:t>Shaders</a:t>
            </a:r>
            <a:endParaRPr lang="en-US" sz="2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275654"/>
            <a:ext cx="4027487" cy="4360375"/>
          </a:xfrm>
        </p:spPr>
      </p:pic>
    </p:spTree>
    <p:extLst>
      <p:ext uri="{BB962C8B-B14F-4D97-AF65-F5344CB8AC3E}">
        <p14:creationId xmlns:p14="http://schemas.microsoft.com/office/powerpoint/2010/main" val="40489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Communication – Node Connect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3701268" y="1196752"/>
            <a:ext cx="1295375" cy="576064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Node 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110163" y="1196752"/>
            <a:ext cx="1295375" cy="576064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 2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6934225" y="1196752"/>
            <a:ext cx="1295375" cy="576064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 N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454048" y="1201642"/>
            <a:ext cx="1295375" cy="576064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Composer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Smiley Face 12"/>
          <p:cNvSpPr/>
          <p:nvPr/>
        </p:nvSpPr>
        <p:spPr bwMode="auto">
          <a:xfrm>
            <a:off x="502203" y="1196752"/>
            <a:ext cx="576064" cy="576064"/>
          </a:xfrm>
          <a:prstGeom prst="smileyF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5538" y="1300118"/>
            <a:ext cx="52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…</a:t>
            </a:r>
            <a:endParaRPr lang="en-US" b="1" dirty="0"/>
          </a:p>
        </p:txBody>
      </p:sp>
      <p:cxnSp>
        <p:nvCxnSpPr>
          <p:cNvPr id="16" name="Straight Connector 15"/>
          <p:cNvCxnSpPr>
            <a:stCxn id="13" idx="4"/>
          </p:cNvCxnSpPr>
          <p:nvPr/>
        </p:nvCxnSpPr>
        <p:spPr bwMode="auto">
          <a:xfrm>
            <a:off x="790235" y="1772816"/>
            <a:ext cx="0" cy="45365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2100941" y="1771655"/>
            <a:ext cx="0" cy="45365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348955" y="1771655"/>
            <a:ext cx="0" cy="45365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5757850" y="1771655"/>
            <a:ext cx="0" cy="45365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7581912" y="1771655"/>
            <a:ext cx="0" cy="45365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H="1">
            <a:off x="2100941" y="3068960"/>
            <a:ext cx="224801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2633489" y="2699628"/>
            <a:ext cx="147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790235" y="2348880"/>
            <a:ext cx="355872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2637278" y="1981348"/>
            <a:ext cx="147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Init</a:t>
            </a:r>
            <a:r>
              <a:rPr lang="en-US" dirty="0" smtClean="0"/>
              <a:t> Node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2101735" y="3789040"/>
            <a:ext cx="224801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2094596" y="4653136"/>
            <a:ext cx="365690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>
            <a:off x="2100941" y="5661248"/>
            <a:ext cx="5480971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2633489" y="3401526"/>
            <a:ext cx="147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 Tile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614297" y="4290048"/>
            <a:ext cx="147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 Tile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627784" y="5291916"/>
            <a:ext cx="147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 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Communication – Composing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21</a:t>
            </a:fld>
            <a:endParaRPr lang="de-AT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3701268" y="1196752"/>
            <a:ext cx="1295375" cy="576064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Node 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110163" y="1196752"/>
            <a:ext cx="1295375" cy="576064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 2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6934225" y="1196752"/>
            <a:ext cx="1295375" cy="576064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 N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454048" y="1201642"/>
            <a:ext cx="1295375" cy="576064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Composer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Smiley Face 12"/>
          <p:cNvSpPr/>
          <p:nvPr/>
        </p:nvSpPr>
        <p:spPr bwMode="auto">
          <a:xfrm>
            <a:off x="502203" y="1196752"/>
            <a:ext cx="576064" cy="576064"/>
          </a:xfrm>
          <a:prstGeom prst="smileyF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5538" y="1300118"/>
            <a:ext cx="52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…</a:t>
            </a:r>
            <a:endParaRPr lang="en-US" b="1" dirty="0"/>
          </a:p>
        </p:txBody>
      </p:sp>
      <p:cxnSp>
        <p:nvCxnSpPr>
          <p:cNvPr id="16" name="Straight Connector 15"/>
          <p:cNvCxnSpPr>
            <a:stCxn id="13" idx="4"/>
          </p:cNvCxnSpPr>
          <p:nvPr/>
        </p:nvCxnSpPr>
        <p:spPr bwMode="auto">
          <a:xfrm>
            <a:off x="790235" y="1772816"/>
            <a:ext cx="0" cy="45365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2100941" y="1771655"/>
            <a:ext cx="0" cy="45365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348955" y="1771655"/>
            <a:ext cx="0" cy="45365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5757850" y="1771655"/>
            <a:ext cx="0" cy="45365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7581912" y="1771655"/>
            <a:ext cx="0" cy="45365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790235" y="2348880"/>
            <a:ext cx="1304361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892329" y="2358080"/>
            <a:ext cx="107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2094596" y="2924944"/>
            <a:ext cx="225435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2411887" y="2556593"/>
            <a:ext cx="173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 Parameter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2101735" y="3068960"/>
            <a:ext cx="3656115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2101735" y="3212976"/>
            <a:ext cx="5480177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2408615" y="3561403"/>
            <a:ext cx="173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 Texture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 bwMode="auto">
          <a:xfrm flipH="1">
            <a:off x="2094596" y="4149080"/>
            <a:ext cx="5487317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flipH="1">
            <a:off x="2094596" y="4039907"/>
            <a:ext cx="366325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flipH="1">
            <a:off x="2101735" y="3933056"/>
            <a:ext cx="224722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01144" y="3313957"/>
            <a:ext cx="129614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 smtClean="0"/>
              <a:t>Block </a:t>
            </a:r>
            <a:r>
              <a:rPr lang="de-AT" dirty="0" err="1" smtClean="0"/>
              <a:t>next</a:t>
            </a:r>
            <a:r>
              <a:rPr lang="de-AT" dirty="0" smtClean="0"/>
              <a:t> Change </a:t>
            </a:r>
            <a:r>
              <a:rPr lang="de-AT" dirty="0" err="1" smtClean="0"/>
              <a:t>for</a:t>
            </a:r>
            <a:r>
              <a:rPr lang="de-AT" dirty="0" smtClean="0"/>
              <a:t> x </a:t>
            </a:r>
            <a:r>
              <a:rPr lang="de-AT" dirty="0" err="1" smtClean="0"/>
              <a:t>ms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 bwMode="auto">
          <a:xfrm flipH="1">
            <a:off x="179388" y="2358080"/>
            <a:ext cx="610847" cy="96952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170747" y="4244833"/>
            <a:ext cx="619488" cy="8403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8225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Conclusions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Transfer of Textures over Network is the </a:t>
            </a:r>
            <a:r>
              <a:rPr lang="en-US" dirty="0" smtClean="0"/>
              <a:t>Bottleneck</a:t>
            </a:r>
            <a:endParaRPr lang="en-US" dirty="0"/>
          </a:p>
          <a:p>
            <a:pPr lvl="1" eaLnBrk="1" hangingPunct="1"/>
            <a:r>
              <a:rPr lang="de-AT" dirty="0" smtClean="0"/>
              <a:t>Help </a:t>
            </a:r>
            <a:r>
              <a:rPr lang="de-AT" dirty="0" err="1" smtClean="0"/>
              <a:t>with</a:t>
            </a:r>
            <a:r>
              <a:rPr lang="de-AT" dirty="0" smtClean="0"/>
              <a:t> </a:t>
            </a:r>
            <a:r>
              <a:rPr lang="de-AT" dirty="0" err="1" smtClean="0"/>
              <a:t>Blocking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some</a:t>
            </a:r>
            <a:r>
              <a:rPr lang="de-AT" dirty="0" smtClean="0"/>
              <a:t> time</a:t>
            </a:r>
          </a:p>
          <a:p>
            <a:pPr eaLnBrk="1" hangingPunct="1"/>
            <a:r>
              <a:rPr lang="de-AT" dirty="0" err="1" smtClean="0"/>
              <a:t>We</a:t>
            </a:r>
            <a:r>
              <a:rPr lang="de-AT" dirty="0" smtClean="0"/>
              <a:t> </a:t>
            </a:r>
            <a:r>
              <a:rPr lang="de-AT" dirty="0" err="1" smtClean="0"/>
              <a:t>were</a:t>
            </a:r>
            <a:r>
              <a:rPr lang="de-AT" dirty="0" smtClean="0"/>
              <a:t> not </a:t>
            </a:r>
            <a:r>
              <a:rPr lang="de-AT" dirty="0" err="1" smtClean="0"/>
              <a:t>able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test</a:t>
            </a:r>
            <a:r>
              <a:rPr lang="de-AT" dirty="0" smtClean="0"/>
              <a:t> </a:t>
            </a:r>
            <a:r>
              <a:rPr lang="de-AT" dirty="0" err="1" smtClean="0"/>
              <a:t>it</a:t>
            </a:r>
            <a:r>
              <a:rPr lang="de-AT" dirty="0" smtClean="0"/>
              <a:t> </a:t>
            </a:r>
            <a:r>
              <a:rPr lang="de-AT" dirty="0" err="1" smtClean="0"/>
              <a:t>with</a:t>
            </a:r>
            <a:r>
              <a:rPr lang="de-AT" dirty="0" smtClean="0"/>
              <a:t> a </a:t>
            </a:r>
            <a:r>
              <a:rPr lang="de-AT" dirty="0" err="1" smtClean="0"/>
              <a:t>big</a:t>
            </a:r>
            <a:r>
              <a:rPr lang="de-AT" dirty="0" smtClean="0"/>
              <a:t> </a:t>
            </a:r>
            <a:r>
              <a:rPr lang="de-AT" dirty="0" err="1" smtClean="0"/>
              <a:t>render</a:t>
            </a:r>
            <a:r>
              <a:rPr lang="de-AT" dirty="0" smtClean="0"/>
              <a:t> </a:t>
            </a:r>
            <a:r>
              <a:rPr lang="de-AT" dirty="0" err="1" smtClean="0"/>
              <a:t>grid</a:t>
            </a:r>
            <a:r>
              <a:rPr lang="de-AT" dirty="0" smtClean="0"/>
              <a:t> but </a:t>
            </a:r>
            <a:r>
              <a:rPr lang="de-AT" dirty="0" err="1" smtClean="0"/>
              <a:t>it</a:t>
            </a:r>
            <a:r>
              <a:rPr lang="de-AT" dirty="0" smtClean="0"/>
              <a:t> </a:t>
            </a:r>
            <a:r>
              <a:rPr lang="de-AT" dirty="0" err="1" smtClean="0"/>
              <a:t>worked</a:t>
            </a:r>
            <a:r>
              <a:rPr lang="de-AT" dirty="0" smtClean="0"/>
              <a:t> </a:t>
            </a:r>
            <a:r>
              <a:rPr lang="de-AT" dirty="0" err="1" smtClean="0"/>
              <a:t>well</a:t>
            </a:r>
            <a:r>
              <a:rPr lang="de-AT" dirty="0" smtClean="0"/>
              <a:t> </a:t>
            </a:r>
            <a:r>
              <a:rPr lang="de-AT" dirty="0" err="1" smtClean="0"/>
              <a:t>with</a:t>
            </a:r>
            <a:r>
              <a:rPr lang="de-AT" dirty="0" smtClean="0"/>
              <a:t> 4 </a:t>
            </a:r>
            <a:r>
              <a:rPr lang="de-AT" dirty="0" err="1" smtClean="0"/>
              <a:t>render</a:t>
            </a:r>
            <a:r>
              <a:rPr lang="de-AT" dirty="0" smtClean="0"/>
              <a:t> </a:t>
            </a:r>
            <a:r>
              <a:rPr lang="de-AT" dirty="0" err="1" smtClean="0"/>
              <a:t>nodes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22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652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Thank you for the attention</a:t>
            </a:r>
            <a:endParaRPr lang="en-US" dirty="0" smtClean="0"/>
          </a:p>
        </p:txBody>
      </p:sp>
      <p:pic>
        <p:nvPicPr>
          <p:cNvPr id="3" name="2016-06-05_16-42-12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7004.747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7688" y="908050"/>
            <a:ext cx="8120062" cy="5473700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0173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Screen Tiling</a:t>
            </a:r>
          </a:p>
          <a:p>
            <a:pPr eaLnBrk="1" hangingPunct="1"/>
            <a:r>
              <a:rPr lang="en-US" dirty="0" smtClean="0"/>
              <a:t>Network Communication in Unity</a:t>
            </a:r>
          </a:p>
          <a:p>
            <a:pPr eaLnBrk="1" hangingPunct="1"/>
            <a:r>
              <a:rPr lang="en-US" dirty="0" smtClean="0"/>
              <a:t>Demo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1780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Demo</a:t>
            </a:r>
            <a:r>
              <a:rPr lang="en-US" dirty="0" smtClean="0"/>
              <a:t>!!</a:t>
            </a:r>
            <a:endParaRPr lang="en-US" b="1" dirty="0"/>
          </a:p>
          <a:p>
            <a:pPr eaLnBrk="1" hangingPunct="1"/>
            <a:r>
              <a:rPr lang="en-US" dirty="0" smtClean="0"/>
              <a:t>Screen Tiling</a:t>
            </a:r>
          </a:p>
          <a:p>
            <a:pPr eaLnBrk="1" hangingPunct="1"/>
            <a:r>
              <a:rPr lang="en-US" dirty="0" smtClean="0"/>
              <a:t>Network Communication in Unity</a:t>
            </a:r>
          </a:p>
          <a:p>
            <a:pPr eaLnBrk="1" hangingPunct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7145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Results – Client Nodes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  <p:pic>
        <p:nvPicPr>
          <p:cNvPr id="3" name="2016-06-05_16-42-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39552" y="908720"/>
            <a:ext cx="8136904" cy="54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Results</a:t>
            </a:r>
            <a:r>
              <a:rPr lang="en-US" dirty="0"/>
              <a:t> – Client Nodes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pic>
        <p:nvPicPr>
          <p:cNvPr id="2" name="2016-06-05_16-50-4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70"/>
                </p14:media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259632" y="980728"/>
            <a:ext cx="6571869" cy="522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7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Results - Server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  <p:pic>
        <p:nvPicPr>
          <p:cNvPr id="3" name="2016-06-05_17-04-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135683" y="908720"/>
            <a:ext cx="6869459" cy="532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9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Demo</a:t>
            </a:r>
            <a:endParaRPr lang="en-US" dirty="0"/>
          </a:p>
          <a:p>
            <a:pPr eaLnBrk="1" hangingPunct="1"/>
            <a:r>
              <a:rPr lang="en-US" b="1" dirty="0" smtClean="0"/>
              <a:t>Screen Tiling</a:t>
            </a:r>
          </a:p>
          <a:p>
            <a:pPr eaLnBrk="1" hangingPunct="1"/>
            <a:r>
              <a:rPr lang="en-US" dirty="0" smtClean="0"/>
              <a:t>Network Communication in Unity</a:t>
            </a:r>
          </a:p>
          <a:p>
            <a:pPr eaLnBrk="1" hangingPunct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3340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Screen Tiling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Screen is divided into a number of (regular) tiles</a:t>
            </a:r>
          </a:p>
          <a:p>
            <a:pPr eaLnBrk="1" hangingPunct="1"/>
            <a:r>
              <a:rPr lang="en-US" dirty="0" smtClean="0"/>
              <a:t>Each tile is rendered separately by a render node</a:t>
            </a:r>
          </a:p>
          <a:p>
            <a:pPr eaLnBrk="1" hangingPunct="1"/>
            <a:r>
              <a:rPr lang="en-US" dirty="0" smtClean="0"/>
              <a:t>Rendered tiles are sent back to the server, who composes the rendered image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/>
          </a:p>
          <a:p>
            <a:pPr eaLnBrk="1" hangingPunct="1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 and Bernhard Rainer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0489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General Insti Colors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AA3D8"/>
      </a:accent1>
      <a:accent2>
        <a:srgbClr val="C32D9B"/>
      </a:accent2>
      <a:accent3>
        <a:srgbClr val="FFFFFF"/>
      </a:accent3>
      <a:accent4>
        <a:srgbClr val="000000"/>
      </a:accent4>
      <a:accent5>
        <a:srgbClr val="ACCEE9"/>
      </a:accent5>
      <a:accent6>
        <a:srgbClr val="B0288C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534</Words>
  <Application>Microsoft Office PowerPoint</Application>
  <PresentationFormat>On-screen Show (4:3)</PresentationFormat>
  <Paragraphs>143</Paragraphs>
  <Slides>23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Courier New</vt:lpstr>
      <vt:lpstr>Times New Roman</vt:lpstr>
      <vt:lpstr>Wingdings</vt:lpstr>
      <vt:lpstr>Blends</vt:lpstr>
      <vt:lpstr>Remote Rendering VU Echtzeit-Visualisierung</vt:lpstr>
      <vt:lpstr>Motivation</vt:lpstr>
      <vt:lpstr>Outline</vt:lpstr>
      <vt:lpstr>Outline</vt:lpstr>
      <vt:lpstr>Results – Client Nodes</vt:lpstr>
      <vt:lpstr>Results – Client Nodes</vt:lpstr>
      <vt:lpstr>Results - Server</vt:lpstr>
      <vt:lpstr>Outline</vt:lpstr>
      <vt:lpstr>Screen Tiling</vt:lpstr>
      <vt:lpstr>Screen Tiling</vt:lpstr>
      <vt:lpstr>Screen Tiling</vt:lpstr>
      <vt:lpstr>Screen Tiling </vt:lpstr>
      <vt:lpstr>Screen Tiling</vt:lpstr>
      <vt:lpstr>Screen Tiling</vt:lpstr>
      <vt:lpstr>Screen Tiling</vt:lpstr>
      <vt:lpstr>Screen Tiling</vt:lpstr>
      <vt:lpstr>Outline</vt:lpstr>
      <vt:lpstr>Network Communication</vt:lpstr>
      <vt:lpstr>Network Communication</vt:lpstr>
      <vt:lpstr>Network Communication – Node Connect</vt:lpstr>
      <vt:lpstr>Network Communication – Composing</vt:lpstr>
      <vt:lpstr>Conclusions</vt:lpstr>
      <vt:lpstr>Thank you for the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2016-06-14T17:18:30Z</dcterms:modified>
</cp:coreProperties>
</file>